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78" r:id="rId4"/>
    <p:sldId id="280" r:id="rId5"/>
    <p:sldId id="272" r:id="rId6"/>
    <p:sldId id="257" r:id="rId7"/>
    <p:sldId id="258" r:id="rId8"/>
    <p:sldId id="274" r:id="rId9"/>
    <p:sldId id="259" r:id="rId10"/>
    <p:sldId id="265" r:id="rId11"/>
    <p:sldId id="262" r:id="rId12"/>
    <p:sldId id="275" r:id="rId13"/>
    <p:sldId id="266" r:id="rId14"/>
    <p:sldId id="276" r:id="rId15"/>
    <p:sldId id="267" r:id="rId16"/>
    <p:sldId id="277" r:id="rId17"/>
    <p:sldId id="268" r:id="rId18"/>
    <p:sldId id="281" r:id="rId19"/>
    <p:sldId id="271" r:id="rId20"/>
  </p:sldIdLst>
  <p:sldSz cx="9906000" cy="6858000" type="A4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62A8"/>
    <a:srgbClr val="FFCC33"/>
    <a:srgbClr val="1862AB"/>
    <a:srgbClr val="0033CC"/>
    <a:srgbClr val="326ABE"/>
    <a:srgbClr val="3272BE"/>
    <a:srgbClr val="3275BE"/>
    <a:srgbClr val="306AC0"/>
    <a:srgbClr val="2E83C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86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2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numRef>
              <c:f>Blad1!$A$2:$A$6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278</c:v>
                </c:pt>
                <c:pt idx="1">
                  <c:v>295</c:v>
                </c:pt>
                <c:pt idx="2">
                  <c:v>314</c:v>
                </c:pt>
                <c:pt idx="3">
                  <c:v>313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4112"/>
        <c:axId val="32740480"/>
      </c:barChart>
      <c:catAx>
        <c:axId val="463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40480"/>
        <c:crosses val="autoZero"/>
        <c:auto val="1"/>
        <c:lblAlgn val="ctr"/>
        <c:lblOffset val="100"/>
        <c:noMultiLvlLbl val="0"/>
      </c:catAx>
      <c:valAx>
        <c:axId val="3274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38</c:v>
                </c:pt>
                <c:pt idx="1">
                  <c:v>32</c:v>
                </c:pt>
                <c:pt idx="2">
                  <c:v>41</c:v>
                </c:pt>
                <c:pt idx="3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Personrån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Misshandel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Olaga hot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Blad1!$E$2:$E$5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Hot eller förgripelse mot tjänsteman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Blad1!$F$2:$F$5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Olaga intrång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Blad1!$G$2:$G$5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Ofredande</c:v>
                </c:pt>
              </c:strCache>
            </c:strRef>
          </c:tx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Blad1!$H$2:$H$5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51680"/>
        <c:axId val="34582912"/>
      </c:lineChart>
      <c:catAx>
        <c:axId val="3455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82912"/>
        <c:crosses val="autoZero"/>
        <c:auto val="1"/>
        <c:lblAlgn val="ctr"/>
        <c:lblOffset val="100"/>
        <c:noMultiLvlLbl val="0"/>
      </c:catAx>
      <c:valAx>
        <c:axId val="3458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51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107</c:v>
                </c:pt>
                <c:pt idx="1">
                  <c:v>96</c:v>
                </c:pt>
                <c:pt idx="2">
                  <c:v>112</c:v>
                </c:pt>
                <c:pt idx="3">
                  <c:v>124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Tillgrepp av fortskaffningsmedel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Stöld genom inbrott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  <c:pt idx="0">
                  <c:v>20</c:v>
                </c:pt>
                <c:pt idx="1">
                  <c:v>8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Stöld utan inbrott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Blad1!$E$2:$E$5</c:f>
              <c:numCache>
                <c:formatCode>General</c:formatCode>
                <c:ptCount val="4"/>
                <c:pt idx="0">
                  <c:v>34</c:v>
                </c:pt>
                <c:pt idx="1">
                  <c:v>33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Tillgrepp av lastbil mm.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Blad1!$F$2:$F$5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Stöld ur eller från motordrivet fordon, lastbil mm.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Blad1!$G$2:$G$5</c:f>
              <c:numCache>
                <c:formatCode>General</c:formatCode>
                <c:ptCount val="4"/>
                <c:pt idx="0">
                  <c:v>34</c:v>
                </c:pt>
                <c:pt idx="1">
                  <c:v>45</c:v>
                </c:pt>
                <c:pt idx="2">
                  <c:v>33</c:v>
                </c:pt>
                <c:pt idx="3">
                  <c:v>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Stöld av drivmedel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Blad1!$H$2:$H$5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69632"/>
        <c:axId val="34722944"/>
      </c:lineChart>
      <c:catAx>
        <c:axId val="988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22944"/>
        <c:crosses val="autoZero"/>
        <c:auto val="1"/>
        <c:lblAlgn val="ctr"/>
        <c:lblOffset val="100"/>
        <c:noMultiLvlLbl val="0"/>
      </c:catAx>
      <c:valAx>
        <c:axId val="3472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86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3055527561742"/>
          <c:y val="8.4993132764481782E-2"/>
          <c:w val="0.3376944472438258"/>
          <c:h val="0.91500686723551816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Skadegörelse på fordon (även brand)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Skadegörelse (ej klotter)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Skadegörelse genom klotter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Blad1!$E$2:$E$5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Skadegörelse genom brand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19328"/>
        <c:axId val="35220864"/>
      </c:lineChart>
      <c:catAx>
        <c:axId val="3521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20864"/>
        <c:crosses val="autoZero"/>
        <c:auto val="1"/>
        <c:lblAlgn val="ctr"/>
        <c:lblOffset val="100"/>
        <c:noMultiLvlLbl val="0"/>
      </c:catAx>
      <c:valAx>
        <c:axId val="3522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19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Överlåtelse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Eget bruk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Eget innehav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Blad1!$E$2:$E$5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Rattfylleri (narkotika)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Blad1!$F$2:$F$5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27808"/>
        <c:axId val="36329344"/>
      </c:lineChart>
      <c:catAx>
        <c:axId val="363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29344"/>
        <c:crosses val="autoZero"/>
        <c:auto val="1"/>
        <c:lblAlgn val="ctr"/>
        <c:lblOffset val="100"/>
        <c:noMultiLvlLbl val="0"/>
      </c:catAx>
      <c:valAx>
        <c:axId val="3632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27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Bedrägeri mm.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43168"/>
        <c:axId val="36349056"/>
      </c:lineChart>
      <c:catAx>
        <c:axId val="3634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49056"/>
        <c:crosses val="autoZero"/>
        <c:auto val="1"/>
        <c:lblAlgn val="ctr"/>
        <c:lblOffset val="100"/>
        <c:noMultiLvlLbl val="0"/>
      </c:catAx>
      <c:valAx>
        <c:axId val="3634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43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2019-05-03</a:t>
            </a:r>
            <a:endParaRPr lang="sv-SE" dirty="0"/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err="1" smtClean="0"/>
              <a:t>Lunda</a:t>
            </a:r>
            <a:r>
              <a:rPr lang="sv-SE" dirty="0" smtClean="0"/>
              <a:t> säkerhetsgrupp</a:t>
            </a:r>
            <a:endParaRPr lang="sv-S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46125"/>
            <a:ext cx="5330825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 dirty="0" err="1" smtClean="0">
                <a:latin typeface="Times New Roman" charset="0"/>
              </a:rPr>
              <a:t>Lunda</a:t>
            </a:r>
            <a:r>
              <a:rPr lang="sv-SE" sz="1200" dirty="0" smtClean="0">
                <a:latin typeface="Times New Roman" charset="0"/>
              </a:rPr>
              <a:t> säkerhetsgrupp</a:t>
            </a:r>
            <a:endParaRPr lang="sv-SE" sz="12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 dirty="0" smtClean="0"/>
              <a:t>2019-05-03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205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661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33425" y="746125"/>
            <a:ext cx="5330825" cy="36909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/>
          <a:lstStyle/>
          <a:p>
            <a:fld id="{BA58EBA7-A700-4AC6-A82A-DAA83D4B4D5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63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00" y="226800"/>
            <a:ext cx="914940" cy="12852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2081213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960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ADC0A9E-EB27-4BC7-A51F-BD3C8D27D311}" type="datetimeFigureOut">
              <a:rPr lang="sv-SE" smtClean="0"/>
              <a:t>2019-05-06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A6C6EF1-4AB5-4858-8AE9-C8A37DD44F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68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3088800" y="6458400"/>
            <a:ext cx="6094800" cy="2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6800" rIns="90000" bIns="0"/>
          <a:lstStyle/>
          <a:p>
            <a:pPr algn="r"/>
            <a:endParaRPr lang="sv-SE" sz="14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06082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75225" y="2057400"/>
            <a:ext cx="406241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329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44824"/>
            <a:ext cx="8275638" cy="40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200" tIns="44450" rIns="792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Nivå ett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4"/>
            <a:endParaRPr lang="sv-SE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337675" y="6261100"/>
            <a:ext cx="4064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fld id="{FE9CE125-4B7D-4DAD-AFDF-FC7D0B70E349}" type="slidenum">
              <a:rPr lang="sv-SE" sz="1200"/>
              <a:pPr>
                <a:spcBef>
                  <a:spcPct val="50000"/>
                </a:spcBef>
              </a:pPr>
              <a:t>‹#›</a:t>
            </a:fld>
            <a:endParaRPr lang="sv-SE" sz="120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422800" y="6494463"/>
            <a:ext cx="2448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100" dirty="0" smtClean="0"/>
              <a:t> </a:t>
            </a:r>
            <a:endParaRPr lang="sv-SE" sz="1100" dirty="0"/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422800" y="6419850"/>
            <a:ext cx="6667200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/>
        </p:nvSpPr>
        <p:spPr bwMode="auto">
          <a:xfrm>
            <a:off x="3088800" y="6458400"/>
            <a:ext cx="6094800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90000" bIns="46800">
            <a:spAutoFit/>
          </a:bodyPr>
          <a:lstStyle/>
          <a:p>
            <a:pPr algn="r"/>
            <a:r>
              <a:rPr lang="sv-SE" sz="1100" dirty="0" smtClean="0">
                <a:latin typeface="Times New Roman" pitchFamily="18" charset="0"/>
                <a:cs typeface="Times New Roman" pitchFamily="18" charset="0"/>
              </a:rPr>
              <a:t>2019-05-03</a:t>
            </a:r>
            <a:endParaRPr lang="sv-SE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5857200"/>
            <a:ext cx="1886400" cy="703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862A8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4D4D4D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borgbrant@polisen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91200" y="2703600"/>
            <a:ext cx="7772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/>
          <a:lstStyle/>
          <a:p>
            <a:pPr defTabSz="457200" eaLnBrk="1" hangingPunct="1">
              <a:lnSpc>
                <a:spcPts val="2500"/>
              </a:lnSpc>
            </a:pPr>
            <a:r>
              <a:rPr lang="sv-SE" sz="2100" dirty="0" smtClean="0">
                <a:solidFill>
                  <a:schemeClr val="bg2"/>
                </a:solidFill>
              </a:rPr>
              <a:t>2019-05-03, Andreas Borgbrant, Kommunpolis, Lpo Rinkeby</a:t>
            </a:r>
            <a:endParaRPr lang="sv-SE" sz="2100" dirty="0">
              <a:solidFill>
                <a:schemeClr val="bg2"/>
              </a:solidFill>
            </a:endParaRP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85800" y="1447800"/>
            <a:ext cx="7543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 anchor="b"/>
          <a:lstStyle/>
          <a:p>
            <a:pPr defTabSz="457200" eaLnBrk="1" hangingPunct="1">
              <a:lnSpc>
                <a:spcPts val="3500"/>
              </a:lnSpc>
            </a:pPr>
            <a:r>
              <a:rPr lang="sv-SE" sz="4000" b="1" dirty="0" smtClean="0">
                <a:solidFill>
                  <a:schemeClr val="accent2"/>
                </a:solidFill>
              </a:rPr>
              <a:t>Lägesbild </a:t>
            </a:r>
            <a:r>
              <a:rPr lang="sv-SE" sz="4000" b="1" dirty="0" err="1" smtClean="0">
                <a:solidFill>
                  <a:schemeClr val="accent2"/>
                </a:solidFill>
              </a:rPr>
              <a:t>Lunda</a:t>
            </a:r>
            <a:endParaRPr lang="sv-SE" sz="4000" b="1" dirty="0">
              <a:solidFill>
                <a:schemeClr val="accent2"/>
              </a:solidFill>
            </a:endParaRP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-7200" y="3733800"/>
            <a:ext cx="9906000" cy="0"/>
          </a:xfrm>
          <a:prstGeom prst="line">
            <a:avLst/>
          </a:prstGeom>
          <a:noFill/>
          <a:ln w="2413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2" name="Pol_bild_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400"/>
            <a:ext cx="9906000" cy="302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Brott mot person – Våldsbrott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935149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Brott mot person – Tillgrepp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059351"/>
              </p:ext>
            </p:extLst>
          </p:nvPr>
        </p:nvGraphicFramePr>
        <p:xfrm>
          <a:off x="762000" y="1844675"/>
          <a:ext cx="827563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6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Tillgrepp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8295456" cy="3810000"/>
          </a:xfrm>
        </p:spPr>
        <p:txBody>
          <a:bodyPr/>
          <a:lstStyle/>
          <a:p>
            <a:r>
              <a:rPr lang="sv-SE" dirty="0" smtClean="0"/>
              <a:t>Antalet stölder totalt ökar från 2016</a:t>
            </a:r>
          </a:p>
          <a:p>
            <a:r>
              <a:rPr lang="sv-SE" dirty="0" smtClean="0"/>
              <a:t>Stöld ur eller från fordon nästan minskat till 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96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Brott mot person – Skadegörelse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80557"/>
              </p:ext>
            </p:extLst>
          </p:nvPr>
        </p:nvGraphicFramePr>
        <p:xfrm>
          <a:off x="762000" y="1844675"/>
          <a:ext cx="827563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87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Skadegörelse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8295456" cy="3810000"/>
          </a:xfrm>
        </p:spPr>
        <p:txBody>
          <a:bodyPr/>
          <a:lstStyle/>
          <a:p>
            <a:r>
              <a:rPr lang="sv-SE" dirty="0" smtClean="0"/>
              <a:t>Trend att skadegörelse ökar (ej klotter)</a:t>
            </a:r>
          </a:p>
          <a:p>
            <a:r>
              <a:rPr lang="sv-SE" dirty="0" smtClean="0"/>
              <a:t>Skadegörelse genom brand (ej fordon) sticker ut 2018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733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Narkotikabrott (upptäcktsbrott)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45992"/>
              </p:ext>
            </p:extLst>
          </p:nvPr>
        </p:nvGraphicFramePr>
        <p:xfrm>
          <a:off x="762000" y="1844675"/>
          <a:ext cx="827563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31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Narkotikabrott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8295456" cy="3810000"/>
          </a:xfrm>
        </p:spPr>
        <p:txBody>
          <a:bodyPr/>
          <a:lstStyle/>
          <a:p>
            <a:r>
              <a:rPr lang="sv-SE" dirty="0" smtClean="0"/>
              <a:t>Trend att narkotikabrott ökar från 2017</a:t>
            </a:r>
          </a:p>
          <a:p>
            <a:r>
              <a:rPr lang="sv-SE" dirty="0" smtClean="0"/>
              <a:t>Upptäcktsbrott, dvs antalet anmälningar ökar när polisen arbetar med problemet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993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smtClean="0"/>
              <a:t>Bedrägeri</a:t>
            </a:r>
            <a:r>
              <a:rPr lang="sv-SE" dirty="0" smtClean="0"/>
              <a:t>, häleri, utpressning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80656"/>
              </p:ext>
            </p:extLst>
          </p:nvPr>
        </p:nvGraphicFramePr>
        <p:xfrm>
          <a:off x="762000" y="1844675"/>
          <a:ext cx="827563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72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 Lpo Rinkeby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6536" y="1484784"/>
            <a:ext cx="8496944" cy="4022576"/>
          </a:xfrm>
        </p:spPr>
        <p:txBody>
          <a:bodyPr/>
          <a:lstStyle/>
          <a:p>
            <a:r>
              <a:rPr lang="sv-SE" dirty="0" smtClean="0"/>
              <a:t>Våld mot polis har minskat drastiskt</a:t>
            </a:r>
          </a:p>
          <a:p>
            <a:r>
              <a:rPr lang="sv-SE" dirty="0" smtClean="0"/>
              <a:t>Rinkeby tunnelbana en trygg plats till skillnad från hösten 2018. OV arbetar utan problem. Fortsatt ansträngt för handlare och narkotikahandel i vissa butiker</a:t>
            </a:r>
          </a:p>
          <a:p>
            <a:r>
              <a:rPr lang="sv-SE" dirty="0" smtClean="0"/>
              <a:t>Personrån ligger på en rekordlåg nivå (till skillnad från övriga Sverige)</a:t>
            </a:r>
          </a:p>
          <a:p>
            <a:r>
              <a:rPr lang="sv-SE" dirty="0" smtClean="0"/>
              <a:t>Tensta centrum, minskad öppen narkotikahandel i centrum men omfördelning till områden runtomkring samt vissa butiker. Fortsatt ansträngt för handlare</a:t>
            </a:r>
          </a:p>
          <a:p>
            <a:r>
              <a:rPr lang="sv-SE" dirty="0" smtClean="0"/>
              <a:t>Spånga centrum rapporterar positivt</a:t>
            </a:r>
          </a:p>
          <a:p>
            <a:r>
              <a:rPr lang="sv-SE" dirty="0" smtClean="0"/>
              <a:t>Pågående konflikter mellan kriminella nätverk – skjutningar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18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915400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Tack!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2523" y="4317056"/>
            <a:ext cx="5460607" cy="1440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 smtClean="0"/>
              <a:t>Andreas Borgbrant</a:t>
            </a:r>
          </a:p>
          <a:p>
            <a:pPr marL="0" indent="0">
              <a:buNone/>
            </a:pPr>
            <a:r>
              <a:rPr lang="sv-SE" dirty="0" smtClean="0"/>
              <a:t>Kommunpolis</a:t>
            </a:r>
          </a:p>
          <a:p>
            <a:pPr marL="0" indent="0">
              <a:buNone/>
            </a:pPr>
            <a:r>
              <a:rPr lang="sv-SE" dirty="0" smtClean="0"/>
              <a:t>Lpo Rinkeby</a:t>
            </a:r>
          </a:p>
          <a:p>
            <a:pPr marL="0" indent="0">
              <a:buNone/>
            </a:pPr>
            <a:r>
              <a:rPr lang="sv-SE" dirty="0" smtClean="0"/>
              <a:t>0739-10 12 73</a:t>
            </a:r>
          </a:p>
          <a:p>
            <a:pPr marL="0" indent="0">
              <a:buNone/>
            </a:pPr>
            <a:r>
              <a:rPr lang="sv-SE" dirty="0" smtClean="0">
                <a:hlinkClick r:id="rId3"/>
              </a:rPr>
              <a:t>andreas.borgbrant@polisen.se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t="12500" r="18289" b="6250"/>
          <a:stretch/>
        </p:blipFill>
        <p:spPr bwMode="auto">
          <a:xfrm>
            <a:off x="4140873" y="1124744"/>
            <a:ext cx="5330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28864" y="4221088"/>
            <a:ext cx="115212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889104" y="4545124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100" dirty="0" smtClean="0"/>
              <a:t>Rinkeby polisstation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3522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Lokalpolisområde Rinkeby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Rinkeby-Kista och Spånga-Tensta stadsdelsförvaltningar</a:t>
            </a:r>
          </a:p>
          <a:p>
            <a:r>
              <a:rPr lang="sv-SE" dirty="0" smtClean="0"/>
              <a:t>Tre särskilt utsatta områden</a:t>
            </a:r>
          </a:p>
          <a:p>
            <a:r>
              <a:rPr lang="sv-SE" dirty="0" smtClean="0"/>
              <a:t>Ca 90 000 invånare</a:t>
            </a:r>
          </a:p>
          <a:p>
            <a:pPr lvl="1"/>
            <a:r>
              <a:rPr lang="sv-SE" dirty="0" smtClean="0"/>
              <a:t>16 154 (Rinkeby)</a:t>
            </a:r>
          </a:p>
          <a:p>
            <a:pPr lvl="1"/>
            <a:r>
              <a:rPr lang="sv-SE" dirty="0" smtClean="0"/>
              <a:t>18 807 (Tensta)</a:t>
            </a:r>
          </a:p>
          <a:p>
            <a:pPr lvl="1"/>
            <a:r>
              <a:rPr lang="sv-SE" dirty="0" smtClean="0"/>
              <a:t>11 893 (Husby)</a:t>
            </a:r>
          </a:p>
          <a:p>
            <a:r>
              <a:rPr lang="sv-SE" dirty="0" smtClean="0"/>
              <a:t>Socio-ekonomiska proble</a:t>
            </a:r>
            <a:r>
              <a:rPr lang="sv-SE" dirty="0"/>
              <a:t>m</a:t>
            </a:r>
          </a:p>
          <a:p>
            <a:r>
              <a:rPr lang="sv-SE" dirty="0" smtClean="0"/>
              <a:t>Stor andel unga invånare</a:t>
            </a:r>
          </a:p>
          <a:p>
            <a:r>
              <a:rPr lang="sv-SE" dirty="0" smtClean="0"/>
              <a:t>Etnisk, kulturell och språklig mångfald…</a:t>
            </a:r>
          </a:p>
          <a:p>
            <a:pPr marL="476250" lvl="1" indent="0">
              <a:buNone/>
            </a:pP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2708920"/>
            <a:ext cx="2037504" cy="211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332658"/>
            <a:ext cx="8420100" cy="936103"/>
          </a:xfrm>
        </p:spPr>
        <p:txBody>
          <a:bodyPr/>
          <a:lstStyle/>
          <a:p>
            <a:r>
              <a:rPr lang="sv-SE" dirty="0" smtClean="0"/>
              <a:t>Socio-ekonomi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636706"/>
              </p:ext>
            </p:extLst>
          </p:nvPr>
        </p:nvGraphicFramePr>
        <p:xfrm>
          <a:off x="416496" y="1106596"/>
          <a:ext cx="8970995" cy="4968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199"/>
                <a:gridCol w="1794199"/>
                <a:gridCol w="1794199"/>
                <a:gridCol w="1794199"/>
                <a:gridCol w="1794199"/>
              </a:tblGrid>
              <a:tr h="70979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Stockholm</a:t>
                      </a:r>
                      <a:endParaRPr lang="sv-SE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Husby</a:t>
                      </a:r>
                      <a:endParaRPr lang="sv-SE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Tensta</a:t>
                      </a:r>
                      <a:endParaRPr lang="sv-SE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Rinkeby</a:t>
                      </a:r>
                      <a:endParaRPr lang="sv-SE" b="1" dirty="0"/>
                    </a:p>
                  </a:txBody>
                  <a:tcPr marL="99060" marR="99060"/>
                </a:tc>
              </a:tr>
              <a:tr h="709793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Utländsk</a:t>
                      </a:r>
                      <a:r>
                        <a:rPr lang="sv-SE" sz="1600" b="1" baseline="0" dirty="0" smtClean="0"/>
                        <a:t> bakgrund</a:t>
                      </a:r>
                      <a:endParaRPr lang="sv-SE" sz="16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32,8%</a:t>
                      </a:r>
                    </a:p>
                    <a:p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86,6%</a:t>
                      </a:r>
                    </a:p>
                    <a:p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88,1%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91,3%</a:t>
                      </a:r>
                      <a:endParaRPr lang="sv-SE" dirty="0"/>
                    </a:p>
                  </a:txBody>
                  <a:tcPr marL="99060" marR="99060"/>
                </a:tc>
              </a:tr>
              <a:tr h="709793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Öppet</a:t>
                      </a:r>
                      <a:r>
                        <a:rPr lang="sv-SE" sz="1600" b="1" baseline="0" dirty="0" smtClean="0"/>
                        <a:t> arbetslösa</a:t>
                      </a:r>
                      <a:endParaRPr lang="sv-SE" sz="16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8,1%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8,7%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9,5%</a:t>
                      </a:r>
                      <a:endParaRPr lang="sv-SE" dirty="0"/>
                    </a:p>
                  </a:txBody>
                  <a:tcPr marL="99060" marR="99060"/>
                </a:tc>
              </a:tr>
              <a:tr h="709793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Medelinkomst</a:t>
                      </a:r>
                      <a:r>
                        <a:rPr lang="sv-SE" sz="1600" b="1" baseline="0" dirty="0" smtClean="0"/>
                        <a:t> </a:t>
                      </a:r>
                      <a:r>
                        <a:rPr lang="sv-SE" sz="1600" b="1" dirty="0" smtClean="0"/>
                        <a:t>20-64 år</a:t>
                      </a:r>
                      <a:endParaRPr lang="sv-SE" sz="16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392</a:t>
                      </a:r>
                      <a:r>
                        <a:rPr lang="sv-SE" baseline="0" dirty="0" smtClean="0"/>
                        <a:t> 400 kr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235</a:t>
                      </a:r>
                      <a:r>
                        <a:rPr lang="sv-SE" baseline="0" dirty="0" smtClean="0"/>
                        <a:t> 100 kr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220</a:t>
                      </a:r>
                      <a:r>
                        <a:rPr lang="sv-SE" baseline="0" dirty="0" smtClean="0"/>
                        <a:t> 100 kr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205 200</a:t>
                      </a:r>
                      <a:r>
                        <a:rPr lang="sv-SE" baseline="0" dirty="0" smtClean="0"/>
                        <a:t> kr</a:t>
                      </a:r>
                      <a:endParaRPr lang="sv-SE" dirty="0"/>
                    </a:p>
                  </a:txBody>
                  <a:tcPr marL="99060" marR="99060"/>
                </a:tc>
              </a:tr>
              <a:tr h="709793">
                <a:tc>
                  <a:txBody>
                    <a:bodyPr/>
                    <a:lstStyle/>
                    <a:p>
                      <a:r>
                        <a:rPr lang="sv-SE" sz="1600" b="1" dirty="0" err="1" smtClean="0"/>
                        <a:t>Förvärvsintensi-tet</a:t>
                      </a:r>
                      <a:r>
                        <a:rPr lang="sv-SE" sz="1600" b="1" dirty="0" smtClean="0"/>
                        <a:t> 20-64 år</a:t>
                      </a:r>
                      <a:endParaRPr lang="sv-SE" sz="16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79,4%</a:t>
                      </a:r>
                    </a:p>
                    <a:p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60,2%</a:t>
                      </a:r>
                    </a:p>
                    <a:p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57,4%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52,3%</a:t>
                      </a:r>
                      <a:endParaRPr lang="sv-SE" dirty="0"/>
                    </a:p>
                  </a:txBody>
                  <a:tcPr marL="99060" marR="99060"/>
                </a:tc>
              </a:tr>
              <a:tr h="709793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Ekonomiskt</a:t>
                      </a:r>
                      <a:r>
                        <a:rPr lang="sv-SE" sz="1600" b="1" baseline="0" dirty="0" smtClean="0"/>
                        <a:t> bistånd</a:t>
                      </a:r>
                      <a:endParaRPr lang="sv-SE" sz="16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2,7%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7,2%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9,2%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10,6%</a:t>
                      </a:r>
                      <a:endParaRPr lang="sv-SE" dirty="0"/>
                    </a:p>
                  </a:txBody>
                  <a:tcPr marL="99060" marR="99060"/>
                </a:tc>
              </a:tr>
              <a:tr h="709793">
                <a:tc>
                  <a:txBody>
                    <a:bodyPr/>
                    <a:lstStyle/>
                    <a:p>
                      <a:r>
                        <a:rPr lang="sv-SE" sz="1600" b="1" dirty="0" smtClean="0"/>
                        <a:t>Behörighet</a:t>
                      </a:r>
                      <a:r>
                        <a:rPr lang="sv-SE" sz="1600" b="1" baseline="0" dirty="0" smtClean="0"/>
                        <a:t> till</a:t>
                      </a:r>
                      <a:endParaRPr lang="sv-SE" sz="1600" b="1" dirty="0" smtClean="0"/>
                    </a:p>
                    <a:p>
                      <a:r>
                        <a:rPr lang="sv-SE" sz="1600" b="1" dirty="0" smtClean="0"/>
                        <a:t>gymnasieskolan</a:t>
                      </a:r>
                      <a:endParaRPr lang="sv-SE" sz="1600" b="1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89,9%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77,6%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73,4%</a:t>
                      </a:r>
                      <a:endParaRPr lang="sv-SE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68,7%</a:t>
                      </a:r>
                      <a:endParaRPr lang="sv-SE" dirty="0"/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9" name="Rubrik 1"/>
          <p:cNvSpPr txBox="1">
            <a:spLocks/>
          </p:cNvSpPr>
          <p:nvPr/>
        </p:nvSpPr>
        <p:spPr>
          <a:xfrm>
            <a:off x="1784648" y="5589240"/>
            <a:ext cx="84201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 smtClean="0"/>
              <a:t>*http</a:t>
            </a:r>
            <a:r>
              <a:rPr lang="sv-SE" sz="1400" dirty="0"/>
              <a:t>://statistik.stockholm.se/omradesfaktax</a:t>
            </a:r>
          </a:p>
        </p:txBody>
      </p:sp>
    </p:spTree>
    <p:extLst>
      <p:ext uri="{BB962C8B-B14F-4D97-AF65-F5344CB8AC3E}">
        <p14:creationId xmlns:p14="http://schemas.microsoft.com/office/powerpoint/2010/main" val="14034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 9">
            <a:hlinkClick r:id="" action="ppaction://noaction"/>
          </p:cNvPr>
          <p:cNvSpPr/>
          <p:nvPr/>
        </p:nvSpPr>
        <p:spPr bwMode="auto">
          <a:xfrm>
            <a:off x="4460491" y="332656"/>
            <a:ext cx="2170216" cy="2626680"/>
          </a:xfrm>
          <a:custGeom>
            <a:avLst/>
            <a:gdLst>
              <a:gd name="connsiteX0" fmla="*/ 104775 w 1619250"/>
              <a:gd name="connsiteY0" fmla="*/ 2028825 h 2314575"/>
              <a:gd name="connsiteX1" fmla="*/ 647700 w 1619250"/>
              <a:gd name="connsiteY1" fmla="*/ 2314575 h 2314575"/>
              <a:gd name="connsiteX2" fmla="*/ 1295400 w 1619250"/>
              <a:gd name="connsiteY2" fmla="*/ 1543050 h 2314575"/>
              <a:gd name="connsiteX3" fmla="*/ 1485900 w 1619250"/>
              <a:gd name="connsiteY3" fmla="*/ 1628775 h 2314575"/>
              <a:gd name="connsiteX4" fmla="*/ 1619250 w 1619250"/>
              <a:gd name="connsiteY4" fmla="*/ 1438275 h 2314575"/>
              <a:gd name="connsiteX5" fmla="*/ 1171575 w 1619250"/>
              <a:gd name="connsiteY5" fmla="*/ 1133475 h 2314575"/>
              <a:gd name="connsiteX6" fmla="*/ 933450 w 1619250"/>
              <a:gd name="connsiteY6" fmla="*/ 828675 h 2314575"/>
              <a:gd name="connsiteX7" fmla="*/ 1057275 w 1619250"/>
              <a:gd name="connsiteY7" fmla="*/ 352425 h 2314575"/>
              <a:gd name="connsiteX8" fmla="*/ 638175 w 1619250"/>
              <a:gd name="connsiteY8" fmla="*/ 47625 h 2314575"/>
              <a:gd name="connsiteX9" fmla="*/ 238125 w 1619250"/>
              <a:gd name="connsiteY9" fmla="*/ 0 h 2314575"/>
              <a:gd name="connsiteX10" fmla="*/ 0 w 1619250"/>
              <a:gd name="connsiteY10" fmla="*/ 600075 h 2314575"/>
              <a:gd name="connsiteX11" fmla="*/ 190500 w 1619250"/>
              <a:gd name="connsiteY11" fmla="*/ 838200 h 2314575"/>
              <a:gd name="connsiteX12" fmla="*/ 104775 w 1619250"/>
              <a:gd name="connsiteY12" fmla="*/ 962025 h 2314575"/>
              <a:gd name="connsiteX13" fmla="*/ 352425 w 1619250"/>
              <a:gd name="connsiteY13" fmla="*/ 1543050 h 2314575"/>
              <a:gd name="connsiteX14" fmla="*/ 104775 w 1619250"/>
              <a:gd name="connsiteY14" fmla="*/ 2028825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9250" h="2314575">
                <a:moveTo>
                  <a:pt x="104775" y="2028825"/>
                </a:moveTo>
                <a:lnTo>
                  <a:pt x="647700" y="2314575"/>
                </a:lnTo>
                <a:lnTo>
                  <a:pt x="1295400" y="1543050"/>
                </a:lnTo>
                <a:lnTo>
                  <a:pt x="1485900" y="1628775"/>
                </a:lnTo>
                <a:lnTo>
                  <a:pt x="1619250" y="1438275"/>
                </a:lnTo>
                <a:lnTo>
                  <a:pt x="1171575" y="1133475"/>
                </a:lnTo>
                <a:lnTo>
                  <a:pt x="933450" y="828675"/>
                </a:lnTo>
                <a:lnTo>
                  <a:pt x="1057275" y="352425"/>
                </a:lnTo>
                <a:lnTo>
                  <a:pt x="638175" y="47625"/>
                </a:lnTo>
                <a:lnTo>
                  <a:pt x="238125" y="0"/>
                </a:lnTo>
                <a:lnTo>
                  <a:pt x="0" y="600075"/>
                </a:lnTo>
                <a:lnTo>
                  <a:pt x="190500" y="838200"/>
                </a:lnTo>
                <a:lnTo>
                  <a:pt x="104775" y="962025"/>
                </a:lnTo>
                <a:lnTo>
                  <a:pt x="352425" y="1543050"/>
                </a:lnTo>
                <a:lnTo>
                  <a:pt x="104775" y="2028825"/>
                </a:lnTo>
                <a:close/>
              </a:path>
            </a:pathLst>
          </a:custGeom>
          <a:solidFill>
            <a:srgbClr val="FFFF0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dirty="0"/>
              <a:t> </a:t>
            </a:r>
            <a:r>
              <a:rPr lang="sv-SE" sz="1000" dirty="0" smtClean="0"/>
              <a:t>                  </a:t>
            </a: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Akalla</a:t>
            </a:r>
          </a:p>
        </p:txBody>
      </p:sp>
      <p:sp>
        <p:nvSpPr>
          <p:cNvPr id="11" name="Frihandsfigur 10">
            <a:hlinkClick r:id="" action="ppaction://noaction"/>
          </p:cNvPr>
          <p:cNvSpPr/>
          <p:nvPr/>
        </p:nvSpPr>
        <p:spPr bwMode="auto">
          <a:xfrm>
            <a:off x="5378290" y="2149123"/>
            <a:ext cx="1397108" cy="1145621"/>
          </a:xfrm>
          <a:custGeom>
            <a:avLst/>
            <a:gdLst>
              <a:gd name="connsiteX0" fmla="*/ 0 w 1042416"/>
              <a:gd name="connsiteY0" fmla="*/ 753465 h 1009497"/>
              <a:gd name="connsiteX1" fmla="*/ 632765 w 1042416"/>
              <a:gd name="connsiteY1" fmla="*/ 0 h 1009497"/>
              <a:gd name="connsiteX2" fmla="*/ 808330 w 1042416"/>
              <a:gd name="connsiteY2" fmla="*/ 76809 h 1009497"/>
              <a:gd name="connsiteX3" fmla="*/ 910743 w 1042416"/>
              <a:gd name="connsiteY3" fmla="*/ 387705 h 1009497"/>
              <a:gd name="connsiteX4" fmla="*/ 1042416 w 1042416"/>
              <a:gd name="connsiteY4" fmla="*/ 479145 h 1009497"/>
              <a:gd name="connsiteX5" fmla="*/ 852221 w 1042416"/>
              <a:gd name="connsiteY5" fmla="*/ 665683 h 1009497"/>
              <a:gd name="connsiteX6" fmla="*/ 636423 w 1042416"/>
              <a:gd name="connsiteY6" fmla="*/ 746150 h 1009497"/>
              <a:gd name="connsiteX7" fmla="*/ 446228 w 1042416"/>
              <a:gd name="connsiteY7" fmla="*/ 1009497 h 1009497"/>
              <a:gd name="connsiteX8" fmla="*/ 0 w 1042416"/>
              <a:gd name="connsiteY8" fmla="*/ 753465 h 100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416" h="1009497">
                <a:moveTo>
                  <a:pt x="0" y="753465"/>
                </a:moveTo>
                <a:lnTo>
                  <a:pt x="632765" y="0"/>
                </a:lnTo>
                <a:lnTo>
                  <a:pt x="808330" y="76809"/>
                </a:lnTo>
                <a:lnTo>
                  <a:pt x="910743" y="387705"/>
                </a:lnTo>
                <a:lnTo>
                  <a:pt x="1042416" y="479145"/>
                </a:lnTo>
                <a:lnTo>
                  <a:pt x="852221" y="665683"/>
                </a:lnTo>
                <a:lnTo>
                  <a:pt x="636423" y="746150"/>
                </a:lnTo>
                <a:lnTo>
                  <a:pt x="446228" y="1009497"/>
                </a:lnTo>
                <a:lnTo>
                  <a:pt x="0" y="753465"/>
                </a:lnTo>
                <a:close/>
              </a:path>
            </a:pathLst>
          </a:custGeom>
          <a:solidFill>
            <a:srgbClr val="FF000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effectLst/>
              </a:rPr>
              <a:t>Husby</a:t>
            </a:r>
          </a:p>
        </p:txBody>
      </p:sp>
      <p:sp>
        <p:nvSpPr>
          <p:cNvPr id="13" name="Frihandsfigur 12">
            <a:hlinkClick r:id="" action="ppaction://noaction"/>
          </p:cNvPr>
          <p:cNvSpPr/>
          <p:nvPr/>
        </p:nvSpPr>
        <p:spPr bwMode="auto">
          <a:xfrm>
            <a:off x="6051458" y="2025025"/>
            <a:ext cx="2357926" cy="1838806"/>
          </a:xfrm>
          <a:custGeom>
            <a:avLst/>
            <a:gdLst>
              <a:gd name="connsiteX0" fmla="*/ 0 w 1759305"/>
              <a:gd name="connsiteY0" fmla="*/ 1137514 h 1620317"/>
              <a:gd name="connsiteX1" fmla="*/ 936345 w 1759305"/>
              <a:gd name="connsiteY1" fmla="*/ 1620317 h 1620317"/>
              <a:gd name="connsiteX2" fmla="*/ 1078992 w 1759305"/>
              <a:gd name="connsiteY2" fmla="*/ 1291133 h 1620317"/>
              <a:gd name="connsiteX3" fmla="*/ 1261872 w 1759305"/>
              <a:gd name="connsiteY3" fmla="*/ 1174090 h 1620317"/>
              <a:gd name="connsiteX4" fmla="*/ 1506931 w 1759305"/>
              <a:gd name="connsiteY4" fmla="*/ 1130199 h 1620317"/>
              <a:gd name="connsiteX5" fmla="*/ 1616659 w 1759305"/>
              <a:gd name="connsiteY5" fmla="*/ 983895 h 1620317"/>
              <a:gd name="connsiteX6" fmla="*/ 1730045 w 1759305"/>
              <a:gd name="connsiteY6" fmla="*/ 1009498 h 1620317"/>
              <a:gd name="connsiteX7" fmla="*/ 1759305 w 1759305"/>
              <a:gd name="connsiteY7" fmla="*/ 925373 h 1620317"/>
              <a:gd name="connsiteX8" fmla="*/ 501091 w 1759305"/>
              <a:gd name="connsiteY8" fmla="*/ 0 h 1620317"/>
              <a:gd name="connsiteX9" fmla="*/ 365760 w 1759305"/>
              <a:gd name="connsiteY9" fmla="*/ 190196 h 1620317"/>
              <a:gd name="connsiteX10" fmla="*/ 457200 w 1759305"/>
              <a:gd name="connsiteY10" fmla="*/ 486461 h 1620317"/>
              <a:gd name="connsiteX11" fmla="*/ 618134 w 1759305"/>
              <a:gd name="connsiteY11" fmla="*/ 596189 h 1620317"/>
              <a:gd name="connsiteX12" fmla="*/ 402336 w 1759305"/>
              <a:gd name="connsiteY12" fmla="*/ 801015 h 1620317"/>
              <a:gd name="connsiteX13" fmla="*/ 179222 w 1759305"/>
              <a:gd name="connsiteY13" fmla="*/ 885140 h 1620317"/>
              <a:gd name="connsiteX14" fmla="*/ 0 w 1759305"/>
              <a:gd name="connsiteY14" fmla="*/ 1137514 h 16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9305" h="1620317">
                <a:moveTo>
                  <a:pt x="0" y="1137514"/>
                </a:moveTo>
                <a:lnTo>
                  <a:pt x="936345" y="1620317"/>
                </a:lnTo>
                <a:lnTo>
                  <a:pt x="1078992" y="1291133"/>
                </a:lnTo>
                <a:lnTo>
                  <a:pt x="1261872" y="1174090"/>
                </a:lnTo>
                <a:lnTo>
                  <a:pt x="1506931" y="1130199"/>
                </a:lnTo>
                <a:lnTo>
                  <a:pt x="1616659" y="983895"/>
                </a:lnTo>
                <a:lnTo>
                  <a:pt x="1730045" y="1009498"/>
                </a:lnTo>
                <a:lnTo>
                  <a:pt x="1759305" y="925373"/>
                </a:lnTo>
                <a:lnTo>
                  <a:pt x="501091" y="0"/>
                </a:lnTo>
                <a:lnTo>
                  <a:pt x="365760" y="190196"/>
                </a:lnTo>
                <a:lnTo>
                  <a:pt x="457200" y="486461"/>
                </a:lnTo>
                <a:lnTo>
                  <a:pt x="618134" y="596189"/>
                </a:lnTo>
                <a:lnTo>
                  <a:pt x="402336" y="801015"/>
                </a:lnTo>
                <a:lnTo>
                  <a:pt x="179222" y="885140"/>
                </a:lnTo>
                <a:lnTo>
                  <a:pt x="0" y="1137514"/>
                </a:lnTo>
                <a:close/>
              </a:path>
            </a:pathLst>
          </a:custGeom>
          <a:solidFill>
            <a:srgbClr val="FFFF0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Kista</a:t>
            </a:r>
          </a:p>
        </p:txBody>
      </p:sp>
      <p:sp>
        <p:nvSpPr>
          <p:cNvPr id="14" name="Frihandsfigur 13">
            <a:hlinkClick r:id="" action="ppaction://noaction"/>
          </p:cNvPr>
          <p:cNvSpPr/>
          <p:nvPr/>
        </p:nvSpPr>
        <p:spPr bwMode="auto">
          <a:xfrm>
            <a:off x="3728327" y="2692353"/>
            <a:ext cx="1573586" cy="1245241"/>
          </a:xfrm>
          <a:custGeom>
            <a:avLst/>
            <a:gdLst>
              <a:gd name="connsiteX0" fmla="*/ 625450 w 1174090"/>
              <a:gd name="connsiteY0" fmla="*/ 0 h 1097280"/>
              <a:gd name="connsiteX1" fmla="*/ 1174090 w 1174090"/>
              <a:gd name="connsiteY1" fmla="*/ 288951 h 1097280"/>
              <a:gd name="connsiteX2" fmla="*/ 1038759 w 1174090"/>
              <a:gd name="connsiteY2" fmla="*/ 482803 h 1097280"/>
              <a:gd name="connsiteX3" fmla="*/ 918058 w 1174090"/>
              <a:gd name="connsiteY3" fmla="*/ 713232 h 1097280"/>
              <a:gd name="connsiteX4" fmla="*/ 738836 w 1174090"/>
              <a:gd name="connsiteY4" fmla="*/ 1082650 h 1097280"/>
              <a:gd name="connsiteX5" fmla="*/ 548640 w 1174090"/>
              <a:gd name="connsiteY5" fmla="*/ 1097280 h 1097280"/>
              <a:gd name="connsiteX6" fmla="*/ 138989 w 1174090"/>
              <a:gd name="connsiteY6" fmla="*/ 563271 h 1097280"/>
              <a:gd name="connsiteX7" fmla="*/ 0 w 1174090"/>
              <a:gd name="connsiteY7" fmla="*/ 387706 h 1097280"/>
              <a:gd name="connsiteX8" fmla="*/ 84125 w 1174090"/>
              <a:gd name="connsiteY8" fmla="*/ 245059 h 1097280"/>
              <a:gd name="connsiteX9" fmla="*/ 336500 w 1174090"/>
              <a:gd name="connsiteY9" fmla="*/ 208483 h 1097280"/>
              <a:gd name="connsiteX10" fmla="*/ 625450 w 1174090"/>
              <a:gd name="connsiteY10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090" h="1097280">
                <a:moveTo>
                  <a:pt x="625450" y="0"/>
                </a:moveTo>
                <a:lnTo>
                  <a:pt x="1174090" y="288951"/>
                </a:lnTo>
                <a:lnTo>
                  <a:pt x="1038759" y="482803"/>
                </a:lnTo>
                <a:lnTo>
                  <a:pt x="918058" y="713232"/>
                </a:lnTo>
                <a:lnTo>
                  <a:pt x="738836" y="1082650"/>
                </a:lnTo>
                <a:lnTo>
                  <a:pt x="548640" y="1097280"/>
                </a:lnTo>
                <a:lnTo>
                  <a:pt x="138989" y="563271"/>
                </a:lnTo>
                <a:lnTo>
                  <a:pt x="0" y="387706"/>
                </a:lnTo>
                <a:lnTo>
                  <a:pt x="84125" y="245059"/>
                </a:lnTo>
                <a:lnTo>
                  <a:pt x="336500" y="208483"/>
                </a:lnTo>
                <a:lnTo>
                  <a:pt x="625450" y="0"/>
                </a:lnTo>
                <a:close/>
              </a:path>
            </a:pathLst>
          </a:custGeom>
          <a:solidFill>
            <a:srgbClr val="FFC00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Hjulsta</a:t>
            </a:r>
          </a:p>
        </p:txBody>
      </p:sp>
      <p:sp>
        <p:nvSpPr>
          <p:cNvPr id="15" name="Frihandsfigur 14">
            <a:hlinkClick r:id="" action="ppaction://noaction"/>
          </p:cNvPr>
          <p:cNvSpPr/>
          <p:nvPr/>
        </p:nvSpPr>
        <p:spPr bwMode="auto">
          <a:xfrm>
            <a:off x="4767973" y="3056706"/>
            <a:ext cx="1308870" cy="1087510"/>
          </a:xfrm>
          <a:custGeom>
            <a:avLst/>
            <a:gdLst>
              <a:gd name="connsiteX0" fmla="*/ 431597 w 976579"/>
              <a:gd name="connsiteY0" fmla="*/ 0 h 958291"/>
              <a:gd name="connsiteX1" fmla="*/ 976579 w 976579"/>
              <a:gd name="connsiteY1" fmla="*/ 296266 h 958291"/>
              <a:gd name="connsiteX2" fmla="*/ 775411 w 976579"/>
              <a:gd name="connsiteY2" fmla="*/ 786384 h 958291"/>
              <a:gd name="connsiteX3" fmla="*/ 625450 w 976579"/>
              <a:gd name="connsiteY3" fmla="*/ 954634 h 958291"/>
              <a:gd name="connsiteX4" fmla="*/ 362103 w 976579"/>
              <a:gd name="connsiteY4" fmla="*/ 958291 h 958291"/>
              <a:gd name="connsiteX5" fmla="*/ 0 w 976579"/>
              <a:gd name="connsiteY5" fmla="*/ 782727 h 958291"/>
              <a:gd name="connsiteX6" fmla="*/ 288951 w 976579"/>
              <a:gd name="connsiteY6" fmla="*/ 197511 h 958291"/>
              <a:gd name="connsiteX7" fmla="*/ 431597 w 976579"/>
              <a:gd name="connsiteY7" fmla="*/ 0 h 95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579" h="958291">
                <a:moveTo>
                  <a:pt x="431597" y="0"/>
                </a:moveTo>
                <a:lnTo>
                  <a:pt x="976579" y="296266"/>
                </a:lnTo>
                <a:lnTo>
                  <a:pt x="775411" y="786384"/>
                </a:lnTo>
                <a:lnTo>
                  <a:pt x="625450" y="954634"/>
                </a:lnTo>
                <a:lnTo>
                  <a:pt x="362103" y="958291"/>
                </a:lnTo>
                <a:lnTo>
                  <a:pt x="0" y="782727"/>
                </a:lnTo>
                <a:lnTo>
                  <a:pt x="288951" y="197511"/>
                </a:lnTo>
                <a:lnTo>
                  <a:pt x="431597" y="0"/>
                </a:lnTo>
                <a:close/>
              </a:path>
            </a:pathLst>
          </a:custGeom>
          <a:solidFill>
            <a:srgbClr val="FF000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Tensta</a:t>
            </a:r>
          </a:p>
        </p:txBody>
      </p:sp>
      <p:sp>
        <p:nvSpPr>
          <p:cNvPr id="16" name="Frihandsfigur 15">
            <a:hlinkClick r:id="" action="ppaction://noaction"/>
          </p:cNvPr>
          <p:cNvSpPr/>
          <p:nvPr/>
        </p:nvSpPr>
        <p:spPr bwMode="auto">
          <a:xfrm>
            <a:off x="5653875" y="3403544"/>
            <a:ext cx="1607900" cy="1116566"/>
          </a:xfrm>
          <a:custGeom>
            <a:avLst/>
            <a:gdLst>
              <a:gd name="connsiteX0" fmla="*/ 354788 w 1199693"/>
              <a:gd name="connsiteY0" fmla="*/ 0 h 983894"/>
              <a:gd name="connsiteX1" fmla="*/ 1199693 w 1199693"/>
              <a:gd name="connsiteY1" fmla="*/ 431596 h 983894"/>
              <a:gd name="connsiteX2" fmla="*/ 1166775 w 1199693"/>
              <a:gd name="connsiteY2" fmla="*/ 493776 h 983894"/>
              <a:gd name="connsiteX3" fmla="*/ 929031 w 1199693"/>
              <a:gd name="connsiteY3" fmla="*/ 640080 h 983894"/>
              <a:gd name="connsiteX4" fmla="*/ 764439 w 1199693"/>
              <a:gd name="connsiteY4" fmla="*/ 983894 h 983894"/>
              <a:gd name="connsiteX5" fmla="*/ 497434 w 1199693"/>
              <a:gd name="connsiteY5" fmla="*/ 921715 h 983894"/>
              <a:gd name="connsiteX6" fmla="*/ 438912 w 1199693"/>
              <a:gd name="connsiteY6" fmla="*/ 980236 h 983894"/>
              <a:gd name="connsiteX7" fmla="*/ 303581 w 1199693"/>
              <a:gd name="connsiteY7" fmla="*/ 815644 h 983894"/>
              <a:gd name="connsiteX8" fmla="*/ 0 w 1199693"/>
              <a:gd name="connsiteY8" fmla="*/ 654710 h 983894"/>
              <a:gd name="connsiteX9" fmla="*/ 142647 w 1199693"/>
              <a:gd name="connsiteY9" fmla="*/ 501091 h 983894"/>
              <a:gd name="connsiteX10" fmla="*/ 354788 w 1199693"/>
              <a:gd name="connsiteY10" fmla="*/ 0 h 9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9693" h="983894">
                <a:moveTo>
                  <a:pt x="354788" y="0"/>
                </a:moveTo>
                <a:lnTo>
                  <a:pt x="1199693" y="431596"/>
                </a:lnTo>
                <a:lnTo>
                  <a:pt x="1166775" y="493776"/>
                </a:lnTo>
                <a:lnTo>
                  <a:pt x="929031" y="640080"/>
                </a:lnTo>
                <a:lnTo>
                  <a:pt x="764439" y="983894"/>
                </a:lnTo>
                <a:lnTo>
                  <a:pt x="497434" y="921715"/>
                </a:lnTo>
                <a:lnTo>
                  <a:pt x="438912" y="980236"/>
                </a:lnTo>
                <a:lnTo>
                  <a:pt x="303581" y="815644"/>
                </a:lnTo>
                <a:lnTo>
                  <a:pt x="0" y="654710"/>
                </a:lnTo>
                <a:lnTo>
                  <a:pt x="142647" y="501091"/>
                </a:lnTo>
                <a:lnTo>
                  <a:pt x="354788" y="0"/>
                </a:lnTo>
                <a:close/>
              </a:path>
            </a:pathLst>
          </a:custGeom>
          <a:solidFill>
            <a:srgbClr val="FF000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Rinkeby</a:t>
            </a:r>
          </a:p>
        </p:txBody>
      </p:sp>
      <p:sp>
        <p:nvSpPr>
          <p:cNvPr id="21" name="Frihandsfigur 20">
            <a:hlinkClick r:id="" action="ppaction://noaction"/>
          </p:cNvPr>
          <p:cNvSpPr/>
          <p:nvPr/>
        </p:nvSpPr>
        <p:spPr bwMode="auto">
          <a:xfrm>
            <a:off x="4469164" y="3975373"/>
            <a:ext cx="2186353" cy="1274296"/>
          </a:xfrm>
          <a:custGeom>
            <a:avLst/>
            <a:gdLst>
              <a:gd name="connsiteX0" fmla="*/ 0 w 1631290"/>
              <a:gd name="connsiteY0" fmla="*/ 190195 h 1122883"/>
              <a:gd name="connsiteX1" fmla="*/ 18288 w 1631290"/>
              <a:gd name="connsiteY1" fmla="*/ 14630 h 1122883"/>
              <a:gd name="connsiteX2" fmla="*/ 208483 w 1631290"/>
              <a:gd name="connsiteY2" fmla="*/ 0 h 1122883"/>
              <a:gd name="connsiteX3" fmla="*/ 585216 w 1631290"/>
              <a:gd name="connsiteY3" fmla="*/ 186537 h 1122883"/>
              <a:gd name="connsiteX4" fmla="*/ 859536 w 1631290"/>
              <a:gd name="connsiteY4" fmla="*/ 179222 h 1122883"/>
              <a:gd name="connsiteX5" fmla="*/ 1159459 w 1631290"/>
              <a:gd name="connsiteY5" fmla="*/ 340156 h 1122883"/>
              <a:gd name="connsiteX6" fmla="*/ 1313078 w 1631290"/>
              <a:gd name="connsiteY6" fmla="*/ 534009 h 1122883"/>
              <a:gd name="connsiteX7" fmla="*/ 1382573 w 1631290"/>
              <a:gd name="connsiteY7" fmla="*/ 460857 h 1122883"/>
              <a:gd name="connsiteX8" fmla="*/ 1631290 w 1631290"/>
              <a:gd name="connsiteY8" fmla="*/ 515721 h 1122883"/>
              <a:gd name="connsiteX9" fmla="*/ 1580083 w 1631290"/>
              <a:gd name="connsiteY9" fmla="*/ 647395 h 1122883"/>
              <a:gd name="connsiteX10" fmla="*/ 1371600 w 1631290"/>
              <a:gd name="connsiteY10" fmla="*/ 815644 h 1122883"/>
              <a:gd name="connsiteX11" fmla="*/ 1378915 w 1631290"/>
              <a:gd name="connsiteY11" fmla="*/ 994867 h 1122883"/>
              <a:gd name="connsiteX12" fmla="*/ 1082650 w 1631290"/>
              <a:gd name="connsiteY12" fmla="*/ 1122883 h 1122883"/>
              <a:gd name="connsiteX13" fmla="*/ 581558 w 1631290"/>
              <a:gd name="connsiteY13" fmla="*/ 742492 h 1122883"/>
              <a:gd name="connsiteX14" fmla="*/ 592531 w 1631290"/>
              <a:gd name="connsiteY14" fmla="*/ 618134 h 1122883"/>
              <a:gd name="connsiteX15" fmla="*/ 263347 w 1631290"/>
              <a:gd name="connsiteY15" fmla="*/ 277977 h 1122883"/>
              <a:gd name="connsiteX16" fmla="*/ 0 w 1631290"/>
              <a:gd name="connsiteY16" fmla="*/ 190195 h 112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1290" h="1122883">
                <a:moveTo>
                  <a:pt x="0" y="190195"/>
                </a:moveTo>
                <a:lnTo>
                  <a:pt x="18288" y="14630"/>
                </a:lnTo>
                <a:lnTo>
                  <a:pt x="208483" y="0"/>
                </a:lnTo>
                <a:lnTo>
                  <a:pt x="585216" y="186537"/>
                </a:lnTo>
                <a:lnTo>
                  <a:pt x="859536" y="179222"/>
                </a:lnTo>
                <a:lnTo>
                  <a:pt x="1159459" y="340156"/>
                </a:lnTo>
                <a:lnTo>
                  <a:pt x="1313078" y="534009"/>
                </a:lnTo>
                <a:lnTo>
                  <a:pt x="1382573" y="460857"/>
                </a:lnTo>
                <a:lnTo>
                  <a:pt x="1631290" y="515721"/>
                </a:lnTo>
                <a:lnTo>
                  <a:pt x="1580083" y="647395"/>
                </a:lnTo>
                <a:lnTo>
                  <a:pt x="1371600" y="815644"/>
                </a:lnTo>
                <a:lnTo>
                  <a:pt x="1378915" y="994867"/>
                </a:lnTo>
                <a:lnTo>
                  <a:pt x="1082650" y="1122883"/>
                </a:lnTo>
                <a:lnTo>
                  <a:pt x="581558" y="742492"/>
                </a:lnTo>
                <a:lnTo>
                  <a:pt x="592531" y="618134"/>
                </a:lnTo>
                <a:lnTo>
                  <a:pt x="263347" y="277977"/>
                </a:lnTo>
                <a:lnTo>
                  <a:pt x="0" y="190195"/>
                </a:lnTo>
                <a:close/>
              </a:path>
            </a:pathLst>
          </a:custGeom>
          <a:solidFill>
            <a:srgbClr val="00B05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dirty="0"/>
              <a:t> </a:t>
            </a:r>
            <a:r>
              <a:rPr lang="sv-SE" sz="1000" dirty="0" smtClean="0"/>
              <a:t>     </a:t>
            </a: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Bromsten</a:t>
            </a:r>
          </a:p>
        </p:txBody>
      </p:sp>
      <p:sp>
        <p:nvSpPr>
          <p:cNvPr id="23" name="Frihandsfigur 22">
            <a:hlinkClick r:id="" action="ppaction://noaction"/>
          </p:cNvPr>
          <p:cNvSpPr/>
          <p:nvPr/>
        </p:nvSpPr>
        <p:spPr bwMode="auto">
          <a:xfrm>
            <a:off x="4694047" y="4859345"/>
            <a:ext cx="1215730" cy="942233"/>
          </a:xfrm>
          <a:custGeom>
            <a:avLst/>
            <a:gdLst>
              <a:gd name="connsiteX0" fmla="*/ 402336 w 907085"/>
              <a:gd name="connsiteY0" fmla="*/ 0 h 830276"/>
              <a:gd name="connsiteX1" fmla="*/ 907085 w 907085"/>
              <a:gd name="connsiteY1" fmla="*/ 387706 h 830276"/>
              <a:gd name="connsiteX2" fmla="*/ 907085 w 907085"/>
              <a:gd name="connsiteY2" fmla="*/ 431597 h 830276"/>
              <a:gd name="connsiteX3" fmla="*/ 384048 w 907085"/>
              <a:gd name="connsiteY3" fmla="*/ 830276 h 830276"/>
              <a:gd name="connsiteX4" fmla="*/ 288951 w 907085"/>
              <a:gd name="connsiteY4" fmla="*/ 760781 h 830276"/>
              <a:gd name="connsiteX5" fmla="*/ 179223 w 907085"/>
              <a:gd name="connsiteY5" fmla="*/ 830276 h 830276"/>
              <a:gd name="connsiteX6" fmla="*/ 0 w 907085"/>
              <a:gd name="connsiteY6" fmla="*/ 760781 h 830276"/>
              <a:gd name="connsiteX7" fmla="*/ 102413 w 907085"/>
              <a:gd name="connsiteY7" fmla="*/ 563271 h 830276"/>
              <a:gd name="connsiteX8" fmla="*/ 7316 w 907085"/>
              <a:gd name="connsiteY8" fmla="*/ 475488 h 830276"/>
              <a:gd name="connsiteX9" fmla="*/ 230429 w 907085"/>
              <a:gd name="connsiteY9" fmla="*/ 314554 h 830276"/>
              <a:gd name="connsiteX10" fmla="*/ 69495 w 907085"/>
              <a:gd name="connsiteY10" fmla="*/ 201168 h 830276"/>
              <a:gd name="connsiteX11" fmla="*/ 226772 w 907085"/>
              <a:gd name="connsiteY11" fmla="*/ 21946 h 830276"/>
              <a:gd name="connsiteX12" fmla="*/ 402336 w 907085"/>
              <a:gd name="connsiteY12" fmla="*/ 0 h 8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7085" h="830276">
                <a:moveTo>
                  <a:pt x="402336" y="0"/>
                </a:moveTo>
                <a:lnTo>
                  <a:pt x="907085" y="387706"/>
                </a:lnTo>
                <a:lnTo>
                  <a:pt x="907085" y="431597"/>
                </a:lnTo>
                <a:lnTo>
                  <a:pt x="384048" y="830276"/>
                </a:lnTo>
                <a:lnTo>
                  <a:pt x="288951" y="760781"/>
                </a:lnTo>
                <a:lnTo>
                  <a:pt x="179223" y="830276"/>
                </a:lnTo>
                <a:lnTo>
                  <a:pt x="0" y="760781"/>
                </a:lnTo>
                <a:lnTo>
                  <a:pt x="102413" y="563271"/>
                </a:lnTo>
                <a:lnTo>
                  <a:pt x="7316" y="475488"/>
                </a:lnTo>
                <a:lnTo>
                  <a:pt x="230429" y="314554"/>
                </a:lnTo>
                <a:lnTo>
                  <a:pt x="69495" y="201168"/>
                </a:lnTo>
                <a:lnTo>
                  <a:pt x="226772" y="21946"/>
                </a:lnTo>
                <a:lnTo>
                  <a:pt x="402336" y="0"/>
                </a:lnTo>
                <a:close/>
              </a:path>
            </a:pathLst>
          </a:custGeom>
          <a:solidFill>
            <a:srgbClr val="00B05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Flysta</a:t>
            </a:r>
          </a:p>
        </p:txBody>
      </p:sp>
      <p:sp>
        <p:nvSpPr>
          <p:cNvPr id="24" name="Frihandsfigur 23">
            <a:hlinkClick r:id="" action="ppaction://noaction"/>
          </p:cNvPr>
          <p:cNvSpPr/>
          <p:nvPr/>
        </p:nvSpPr>
        <p:spPr bwMode="auto">
          <a:xfrm>
            <a:off x="3487164" y="4182856"/>
            <a:ext cx="1730454" cy="884121"/>
          </a:xfrm>
          <a:custGeom>
            <a:avLst/>
            <a:gdLst>
              <a:gd name="connsiteX0" fmla="*/ 18288 w 1291133"/>
              <a:gd name="connsiteY0" fmla="*/ 0 h 779069"/>
              <a:gd name="connsiteX1" fmla="*/ 702259 w 1291133"/>
              <a:gd name="connsiteY1" fmla="*/ 36576 h 779069"/>
              <a:gd name="connsiteX2" fmla="*/ 969264 w 1291133"/>
              <a:gd name="connsiteY2" fmla="*/ 131674 h 779069"/>
              <a:gd name="connsiteX3" fmla="*/ 1291133 w 1291133"/>
              <a:gd name="connsiteY3" fmla="*/ 457200 h 779069"/>
              <a:gd name="connsiteX4" fmla="*/ 1283818 w 1291133"/>
              <a:gd name="connsiteY4" fmla="*/ 559613 h 779069"/>
              <a:gd name="connsiteX5" fmla="*/ 1100938 w 1291133"/>
              <a:gd name="connsiteY5" fmla="*/ 588874 h 779069"/>
              <a:gd name="connsiteX6" fmla="*/ 936346 w 1291133"/>
              <a:gd name="connsiteY6" fmla="*/ 775411 h 779069"/>
              <a:gd name="connsiteX7" fmla="*/ 786384 w 1291133"/>
              <a:gd name="connsiteY7" fmla="*/ 779069 h 779069"/>
              <a:gd name="connsiteX8" fmla="*/ 610819 w 1291133"/>
              <a:gd name="connsiteY8" fmla="*/ 779069 h 779069"/>
              <a:gd name="connsiteX9" fmla="*/ 563271 w 1291133"/>
              <a:gd name="connsiteY9" fmla="*/ 651053 h 779069"/>
              <a:gd name="connsiteX10" fmla="*/ 164592 w 1291133"/>
              <a:gd name="connsiteY10" fmla="*/ 512064 h 779069"/>
              <a:gd name="connsiteX11" fmla="*/ 87783 w 1291133"/>
              <a:gd name="connsiteY11" fmla="*/ 581559 h 779069"/>
              <a:gd name="connsiteX12" fmla="*/ 0 w 1291133"/>
              <a:gd name="connsiteY12" fmla="*/ 570586 h 779069"/>
              <a:gd name="connsiteX13" fmla="*/ 18288 w 1291133"/>
              <a:gd name="connsiteY13" fmla="*/ 0 h 77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1133" h="779069">
                <a:moveTo>
                  <a:pt x="18288" y="0"/>
                </a:moveTo>
                <a:lnTo>
                  <a:pt x="702259" y="36576"/>
                </a:lnTo>
                <a:lnTo>
                  <a:pt x="969264" y="131674"/>
                </a:lnTo>
                <a:lnTo>
                  <a:pt x="1291133" y="457200"/>
                </a:lnTo>
                <a:lnTo>
                  <a:pt x="1283818" y="559613"/>
                </a:lnTo>
                <a:lnTo>
                  <a:pt x="1100938" y="588874"/>
                </a:lnTo>
                <a:lnTo>
                  <a:pt x="936346" y="775411"/>
                </a:lnTo>
                <a:lnTo>
                  <a:pt x="786384" y="779069"/>
                </a:lnTo>
                <a:lnTo>
                  <a:pt x="610819" y="779069"/>
                </a:lnTo>
                <a:lnTo>
                  <a:pt x="563271" y="651053"/>
                </a:lnTo>
                <a:lnTo>
                  <a:pt x="164592" y="512064"/>
                </a:lnTo>
                <a:lnTo>
                  <a:pt x="87783" y="581559"/>
                </a:lnTo>
                <a:lnTo>
                  <a:pt x="0" y="570586"/>
                </a:lnTo>
                <a:lnTo>
                  <a:pt x="18288" y="0"/>
                </a:lnTo>
                <a:close/>
              </a:path>
            </a:pathLst>
          </a:custGeom>
          <a:solidFill>
            <a:srgbClr val="00B050"/>
          </a:solidFill>
          <a:ln w="12699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Solhem</a:t>
            </a:r>
          </a:p>
        </p:txBody>
      </p:sp>
      <p:sp>
        <p:nvSpPr>
          <p:cNvPr id="27" name="Frihandsfigur 26">
            <a:hlinkClick r:id="" action="ppaction://noaction"/>
          </p:cNvPr>
          <p:cNvSpPr/>
          <p:nvPr/>
        </p:nvSpPr>
        <p:spPr bwMode="auto">
          <a:xfrm>
            <a:off x="2852516" y="3348925"/>
            <a:ext cx="1586039" cy="833479"/>
          </a:xfrm>
          <a:custGeom>
            <a:avLst/>
            <a:gdLst>
              <a:gd name="connsiteX0" fmla="*/ 1561763 w 1586039"/>
              <a:gd name="connsiteY0" fmla="*/ 825387 h 833479"/>
              <a:gd name="connsiteX1" fmla="*/ 1586039 w 1586039"/>
              <a:gd name="connsiteY1" fmla="*/ 639271 h 833479"/>
              <a:gd name="connsiteX2" fmla="*/ 1003413 w 1586039"/>
              <a:gd name="connsiteY2" fmla="*/ 0 h 833479"/>
              <a:gd name="connsiteX3" fmla="*/ 833480 w 1586039"/>
              <a:gd name="connsiteY3" fmla="*/ 202301 h 833479"/>
              <a:gd name="connsiteX4" fmla="*/ 704008 w 1586039"/>
              <a:gd name="connsiteY4" fmla="*/ 121380 h 833479"/>
              <a:gd name="connsiteX5" fmla="*/ 372234 w 1586039"/>
              <a:gd name="connsiteY5" fmla="*/ 574534 h 833479"/>
              <a:gd name="connsiteX6" fmla="*/ 0 w 1586039"/>
              <a:gd name="connsiteY6" fmla="*/ 687823 h 833479"/>
              <a:gd name="connsiteX7" fmla="*/ 0 w 1586039"/>
              <a:gd name="connsiteY7" fmla="*/ 833479 h 833479"/>
              <a:gd name="connsiteX8" fmla="*/ 671639 w 1586039"/>
              <a:gd name="connsiteY8" fmla="*/ 768743 h 833479"/>
              <a:gd name="connsiteX9" fmla="*/ 1561763 w 1586039"/>
              <a:gd name="connsiteY9" fmla="*/ 825387 h 83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6039" h="833479">
                <a:moveTo>
                  <a:pt x="1561763" y="825387"/>
                </a:moveTo>
                <a:lnTo>
                  <a:pt x="1586039" y="639271"/>
                </a:lnTo>
                <a:lnTo>
                  <a:pt x="1003413" y="0"/>
                </a:lnTo>
                <a:lnTo>
                  <a:pt x="833480" y="202301"/>
                </a:lnTo>
                <a:lnTo>
                  <a:pt x="704008" y="121380"/>
                </a:lnTo>
                <a:lnTo>
                  <a:pt x="372234" y="574534"/>
                </a:lnTo>
                <a:lnTo>
                  <a:pt x="0" y="687823"/>
                </a:lnTo>
                <a:lnTo>
                  <a:pt x="0" y="833479"/>
                </a:lnTo>
                <a:lnTo>
                  <a:pt x="671639" y="768743"/>
                </a:lnTo>
                <a:lnTo>
                  <a:pt x="1561763" y="825387"/>
                </a:lnTo>
                <a:close/>
              </a:path>
            </a:pathLst>
          </a:custGeom>
          <a:solidFill>
            <a:srgbClr val="00B050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sz="10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Lunda</a:t>
            </a:r>
          </a:p>
        </p:txBody>
      </p:sp>
      <p:sp>
        <p:nvSpPr>
          <p:cNvPr id="28" name="Frihandsfigur 27">
            <a:hlinkClick r:id="" action="ppaction://noaction"/>
          </p:cNvPr>
          <p:cNvSpPr/>
          <p:nvPr/>
        </p:nvSpPr>
        <p:spPr bwMode="auto">
          <a:xfrm>
            <a:off x="5272035" y="5145355"/>
            <a:ext cx="1885444" cy="946768"/>
          </a:xfrm>
          <a:custGeom>
            <a:avLst/>
            <a:gdLst>
              <a:gd name="connsiteX0" fmla="*/ 0 w 1885444"/>
              <a:gd name="connsiteY0" fmla="*/ 687823 h 946768"/>
              <a:gd name="connsiteX1" fmla="*/ 687823 w 1885444"/>
              <a:gd name="connsiteY1" fmla="*/ 226577 h 946768"/>
              <a:gd name="connsiteX2" fmla="*/ 687823 w 1885444"/>
              <a:gd name="connsiteY2" fmla="*/ 137564 h 946768"/>
              <a:gd name="connsiteX3" fmla="*/ 1051965 w 1885444"/>
              <a:gd name="connsiteY3" fmla="*/ 0 h 946768"/>
              <a:gd name="connsiteX4" fmla="*/ 1885444 w 1885444"/>
              <a:gd name="connsiteY4" fmla="*/ 331773 h 946768"/>
              <a:gd name="connsiteX5" fmla="*/ 1812616 w 1885444"/>
              <a:gd name="connsiteY5" fmla="*/ 469338 h 946768"/>
              <a:gd name="connsiteX6" fmla="*/ 1383738 w 1885444"/>
              <a:gd name="connsiteY6" fmla="*/ 323681 h 946768"/>
              <a:gd name="connsiteX7" fmla="*/ 1302818 w 1885444"/>
              <a:gd name="connsiteY7" fmla="*/ 420785 h 946768"/>
              <a:gd name="connsiteX8" fmla="*/ 995320 w 1885444"/>
              <a:gd name="connsiteY8" fmla="*/ 372233 h 946768"/>
              <a:gd name="connsiteX9" fmla="*/ 865848 w 1885444"/>
              <a:gd name="connsiteY9" fmla="*/ 517890 h 946768"/>
              <a:gd name="connsiteX10" fmla="*/ 663547 w 1885444"/>
              <a:gd name="connsiteY10" fmla="*/ 946768 h 946768"/>
              <a:gd name="connsiteX11" fmla="*/ 105197 w 1885444"/>
              <a:gd name="connsiteY11" fmla="*/ 833479 h 946768"/>
              <a:gd name="connsiteX12" fmla="*/ 0 w 1885444"/>
              <a:gd name="connsiteY12" fmla="*/ 687823 h 94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5444" h="946768">
                <a:moveTo>
                  <a:pt x="0" y="687823"/>
                </a:moveTo>
                <a:lnTo>
                  <a:pt x="687823" y="226577"/>
                </a:lnTo>
                <a:lnTo>
                  <a:pt x="687823" y="137564"/>
                </a:lnTo>
                <a:lnTo>
                  <a:pt x="1051965" y="0"/>
                </a:lnTo>
                <a:lnTo>
                  <a:pt x="1885444" y="331773"/>
                </a:lnTo>
                <a:lnTo>
                  <a:pt x="1812616" y="469338"/>
                </a:lnTo>
                <a:lnTo>
                  <a:pt x="1383738" y="323681"/>
                </a:lnTo>
                <a:lnTo>
                  <a:pt x="1302818" y="420785"/>
                </a:lnTo>
                <a:lnTo>
                  <a:pt x="995320" y="372233"/>
                </a:lnTo>
                <a:lnTo>
                  <a:pt x="865848" y="517890"/>
                </a:lnTo>
                <a:lnTo>
                  <a:pt x="663547" y="946768"/>
                </a:lnTo>
                <a:lnTo>
                  <a:pt x="105197" y="833479"/>
                </a:lnTo>
                <a:lnTo>
                  <a:pt x="0" y="687823"/>
                </a:lnTo>
                <a:close/>
              </a:path>
            </a:pathLst>
          </a:custGeom>
          <a:solidFill>
            <a:srgbClr val="00B050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000" dirty="0"/>
              <a:t> </a:t>
            </a:r>
            <a:r>
              <a:rPr lang="sv-SE" sz="1000" dirty="0" smtClean="0"/>
              <a:t>     </a:t>
            </a:r>
            <a:r>
              <a:rPr kumimoji="0" lang="sv-S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Sundby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 bwMode="auto">
          <a:xfrm>
            <a:off x="416498" y="116632"/>
            <a:ext cx="788387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r>
              <a:rPr lang="sv-SE" kern="0" dirty="0" smtClean="0">
                <a:solidFill>
                  <a:srgbClr val="1862A8"/>
                </a:solidFill>
              </a:rPr>
              <a:t>Områdesstatus</a:t>
            </a:r>
            <a:endParaRPr lang="sv-SE" kern="0" dirty="0">
              <a:solidFill>
                <a:srgbClr val="18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öger 5"/>
          <p:cNvSpPr/>
          <p:nvPr/>
        </p:nvSpPr>
        <p:spPr>
          <a:xfrm>
            <a:off x="350489" y="3063681"/>
            <a:ext cx="8502945" cy="20940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Textruta 2"/>
          <p:cNvSpPr txBox="1">
            <a:spLocks noChangeArrowheads="1"/>
          </p:cNvSpPr>
          <p:nvPr/>
        </p:nvSpPr>
        <p:spPr bwMode="auto">
          <a:xfrm>
            <a:off x="7191249" y="820538"/>
            <a:ext cx="241581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sv-SE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Målområde</a:t>
            </a:r>
          </a:p>
          <a:p>
            <a:pPr algn="ctr"/>
            <a:endParaRPr lang="sv-SE" sz="7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Enstaka kriminella handlingar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Enstaka brott begås men inte systematiskt</a:t>
            </a:r>
          </a:p>
          <a:p>
            <a:pPr algn="ctr"/>
            <a:endParaRPr lang="sv-SE" sz="7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Påverkat lokalsamhälle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Bonde och lokala näringsidkare påverkas i</a:t>
            </a:r>
          </a:p>
          <a:p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liten omfattning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Otrygghet kopplas till enstaka händelser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Enstaka pojkar och yngre män i riskzon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Begränsad grupp barn och ungdomar utsätts </a:t>
            </a:r>
          </a:p>
          <a:p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för riskfaktorer för normbrytande beteende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Dominerande egenstrategi: Röst (anmäler brott, kontaktar polis och fastighetsägare)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Lokalsamhällestillit påverkas i liten omfattning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Kollektiv förmåga och samhällstillit påverkas i liten omfattning</a:t>
            </a:r>
          </a:p>
          <a:p>
            <a:pPr algn="ctr"/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ruta 2"/>
          <p:cNvSpPr txBox="1">
            <a:spLocks noChangeArrowheads="1"/>
          </p:cNvSpPr>
          <p:nvPr/>
        </p:nvSpPr>
        <p:spPr bwMode="auto">
          <a:xfrm>
            <a:off x="4923256" y="815975"/>
            <a:ext cx="2340000" cy="434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sv-SE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Utsatt område</a:t>
            </a:r>
            <a:endParaRPr lang="sv-SE" sz="14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sv-SE" sz="7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Utveckling av kriminell nisch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Kriminellt aktiva flyttar till området eller utvecklas från riskgrupp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Droganvändning ökar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Ungdomsgäng hänger på vissa platser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Brott begås av enstaka individer och mindre nätverk</a:t>
            </a:r>
          </a:p>
          <a:p>
            <a:pPr algn="ctr"/>
            <a:endParaRPr lang="sv-SE" sz="7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Instabilt lokalsamhälle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Boende och lokala näringsidkare påverkas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Otrygghet kopplas till vissa platser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Finns riskgrupp med pojkar och yngre män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Liten grupp barn och ungdomar utsätts för riskfaktorer för normbrytande beteende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Dominerande egenstrategi: Röst och Exit (flyttar eller socialt tillbakadragande)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Lokalsamhällestilliten försvagas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Kollektiv förmåga och samhällstillit försvagad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Tendenser till tystnadskultur</a:t>
            </a:r>
          </a:p>
          <a:p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Textruta 2"/>
          <p:cNvSpPr txBox="1">
            <a:spLocks noChangeArrowheads="1"/>
          </p:cNvSpPr>
          <p:nvPr/>
        </p:nvSpPr>
        <p:spPr bwMode="auto">
          <a:xfrm>
            <a:off x="2619001" y="820538"/>
            <a:ext cx="2340000" cy="485349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sv-SE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Riskområde</a:t>
            </a:r>
          </a:p>
          <a:p>
            <a:pPr algn="ctr"/>
            <a:endParaRPr lang="sv-SE" sz="700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Etablering av kriminella strukturer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Kriminella nätverk försöker påverka lokalt näringsliv, offentlig sektor, politik och civilsamhälle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Kriminella nätverk på flera nivåer etableras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Kriminogen miljö och ekonomi utvecklas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Barn och ungdomar insocialiseras i kriminella nätverk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Kriminella nätverk utövar delvis territoriell kontroll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Parallella rättsordningar utvecklas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fast drogmarknad etableras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Våldsamma konflikter kan uppstå mellan individer, nätverk och/eller myndigheter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Brott begås systematiskt av individer och flexibla nätverk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7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Fragmenterat lokalsamhälle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Boende påverkas olika starkt beroende på var de bor. Lokala näringsidkare påverkas starkt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Individer och grupper påverkas av informella maktordningar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Generell otrygghet men särskilt kopplat till vissa platser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Utökad riskgrupp av pojkar och yngre män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Många barn och ungdomar utsätts för riskfaktorer för normbrytande beteende. Stark sammanhållning och platskänsla hos vissa ungdomsgrupper.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Dominerande egenstrategi: Exit. Vissa slutar anmäla brott.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Svag lokalsamhällestillit - litar främst på egna nätverk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Svag kollektiv förmåga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Enklavisering (fysiska skydd)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Svag samhällstillit. Känsla av övergivenhet.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Utvecklad tystnadskultur</a:t>
            </a:r>
          </a:p>
          <a:p>
            <a:pPr algn="ctr"/>
            <a:r>
              <a:rPr lang="sv-SE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7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Textruta 2"/>
          <p:cNvSpPr txBox="1">
            <a:spLocks noChangeArrowheads="1"/>
          </p:cNvSpPr>
          <p:nvPr/>
        </p:nvSpPr>
        <p:spPr bwMode="auto">
          <a:xfrm>
            <a:off x="350489" y="820540"/>
            <a:ext cx="2340000" cy="491271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Särskilt utsatt område</a:t>
            </a:r>
          </a:p>
          <a:p>
            <a:pPr algn="ctr"/>
            <a:endParaRPr lang="sv-SE" sz="7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Konsolidering kriminellt ekosystem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Kriminella strukturer lever i symbios med delar av näringsliv, offentlig sektor, politik och civilsamhälle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Kriminella nätverk på flera nivåer under lång tid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Kriminogen miljö och ekonomi är etablerad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Barn och ungdomar insocialiseras i kriminella nätverk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Kriminella nätverk utövar stark territoriell kontroll bl.a. genom hot och våld.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Parallella rättsordningar är etablerade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fast drogmarknad är institutionaliserad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Våldsamma konflikter kan uppstå mellan individer, nätverk och/eller myndigheter. Tredje person kan drabbas.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Brott begås systematiskt av individer och flexibla nätverk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7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Starkt utsatt lokalsamhälle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Boende påverkas mycket starkt, särskilt nära hot spots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Lokala näringsidkare påverkas mycket starkt/lägger 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Individer och grupper påverkas starkt av informella maktordningar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Generell otrygghet, på vissa delar och platser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 riskgrupp av pojkar och yngre män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Många barn och ungdomar utsätts för riskfaktorer för normbrytande beteende.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Stark sammanhållning/platskänsla hos vissa ungdomsgrupper.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Dominerande egenstrategi: Exit. Många slutar anmäla brott.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 svag lokalsamhällestillit – litar främst på egna nätverk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 svag kollektiv förmåga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Enklavisering (fysiska skydd)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 svag samhällstillit. Öppet ifrågasättande av samhällsinstitutioner. Stark känsla av övergivenhet.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Mycket stark tystnadskultur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7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300969" y="5848815"/>
            <a:ext cx="2196376" cy="892552"/>
          </a:xfrm>
          <a:prstGeom prst="rect">
            <a:avLst/>
          </a:prstGeom>
          <a:solidFill>
            <a:srgbClr val="1862A8"/>
          </a:solidFill>
          <a:ln w="19050">
            <a:solidFill>
              <a:srgbClr val="1862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</a:t>
            </a:r>
            <a:r>
              <a:rPr lang="sv-SE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</a:t>
            </a:r>
            <a:endParaRPr lang="sv-SE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långsiktiga målet är att alla geografiska delar av lokalpolisområdets ska uppfylla kriterierna för målbildsområde.</a:t>
            </a:r>
          </a:p>
          <a:p>
            <a:endParaRPr lang="sv-SE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368557" y="5848816"/>
            <a:ext cx="2303864" cy="784830"/>
          </a:xfrm>
          <a:prstGeom prst="rect">
            <a:avLst/>
          </a:prstGeom>
          <a:solidFill>
            <a:srgbClr val="1862A8"/>
          </a:solidFill>
          <a:ln w="19050">
            <a:solidFill>
              <a:srgbClr val="1862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</a:t>
            </a:r>
            <a:r>
              <a:rPr lang="sv-SE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sv-SE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strävan mot långsiktiga målet finns ett delmål: Inom 5 år ska ingen geografisk del av lokalpolisområde ska uppfylla kriterierna för ett särskilt utsatt område.</a:t>
            </a:r>
          </a:p>
          <a:p>
            <a:endParaRPr lang="sv-SE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747176" y="6064260"/>
            <a:ext cx="4464496" cy="461665"/>
          </a:xfrm>
          <a:prstGeom prst="rect">
            <a:avLst/>
          </a:prstGeom>
          <a:solidFill>
            <a:srgbClr val="1862A8"/>
          </a:solidFill>
          <a:ln w="317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sv-SE" sz="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Inget område ska försämras! </a:t>
            </a:r>
          </a:p>
          <a:p>
            <a:endParaRPr lang="sv-SE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10025" y="-171400"/>
            <a:ext cx="90237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4450" rIns="72000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862A8"/>
                </a:solidFill>
                <a:latin typeface="Arial" charset="0"/>
              </a:defRPr>
            </a:lvl9pPr>
          </a:lstStyle>
          <a:p>
            <a:r>
              <a:rPr lang="sv-SE" kern="0" dirty="0" smtClean="0">
                <a:solidFill>
                  <a:srgbClr val="1862A8"/>
                </a:solidFill>
                <a:latin typeface="Arial"/>
              </a:rPr>
              <a:t>Långsiktig målbild</a:t>
            </a:r>
          </a:p>
        </p:txBody>
      </p:sp>
    </p:spTree>
    <p:extLst>
      <p:ext uri="{BB962C8B-B14F-4D97-AF65-F5344CB8AC3E}">
        <p14:creationId xmlns:p14="http://schemas.microsoft.com/office/powerpoint/2010/main" val="18799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1862A8"/>
                </a:solidFill>
              </a:rPr>
              <a:t>Anmälda brott (fram till 190420)</a:t>
            </a:r>
            <a:endParaRPr lang="sv-SE" dirty="0">
              <a:solidFill>
                <a:srgbClr val="1862A8"/>
              </a:solidFill>
            </a:endParaRPr>
          </a:p>
        </p:txBody>
      </p: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120266"/>
              </p:ext>
            </p:extLst>
          </p:nvPr>
        </p:nvGraphicFramePr>
        <p:xfrm>
          <a:off x="762000" y="1844675"/>
          <a:ext cx="8275638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brott?</a:t>
            </a:r>
            <a:endParaRPr lang="sv-S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2276871"/>
            <a:ext cx="3343229" cy="282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2276872"/>
            <a:ext cx="2575516" cy="28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Vanligaste brotten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6536" y="1628800"/>
            <a:ext cx="8295456" cy="3810000"/>
          </a:xfrm>
        </p:spPr>
        <p:txBody>
          <a:bodyPr/>
          <a:lstStyle/>
          <a:p>
            <a:r>
              <a:rPr lang="sv-SE" dirty="0" smtClean="0"/>
              <a:t>Övriga brott mot BrB kap 8 (egenmäktigt förfarande, självtäkt, olovlig kraftavledning)</a:t>
            </a:r>
          </a:p>
          <a:p>
            <a:r>
              <a:rPr lang="sv-SE" dirty="0" smtClean="0"/>
              <a:t>Stöld ur eller från motorfordon</a:t>
            </a:r>
          </a:p>
          <a:p>
            <a:r>
              <a:rPr lang="sv-SE" dirty="0" smtClean="0"/>
              <a:t>Stöld utan inbrott</a:t>
            </a:r>
          </a:p>
          <a:p>
            <a:r>
              <a:rPr lang="sv-SE" dirty="0" smtClean="0"/>
              <a:t>Skadegörelse</a:t>
            </a:r>
          </a:p>
          <a:p>
            <a:r>
              <a:rPr lang="sv-SE" dirty="0" smtClean="0"/>
              <a:t>Olaga intrång</a:t>
            </a:r>
          </a:p>
          <a:p>
            <a:r>
              <a:rPr lang="sv-SE" dirty="0" smtClean="0"/>
              <a:t>Tillgrepp av fortskaffningsmedel</a:t>
            </a:r>
          </a:p>
          <a:p>
            <a:r>
              <a:rPr lang="sv-SE" dirty="0" smtClean="0"/>
              <a:t>Stöld genom inbrott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00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 begås brotten?</a:t>
            </a:r>
            <a:endParaRPr lang="sv-SE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060847"/>
            <a:ext cx="86185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Anpassat 4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FFCC33"/>
      </a:accent1>
      <a:accent2>
        <a:srgbClr val="1862A8"/>
      </a:accent2>
      <a:accent3>
        <a:srgbClr val="BB2B20"/>
      </a:accent3>
      <a:accent4>
        <a:srgbClr val="009DE0"/>
      </a:accent4>
      <a:accent5>
        <a:srgbClr val="033A5F"/>
      </a:accent5>
      <a:accent6>
        <a:srgbClr val="A2C037"/>
      </a:accent6>
      <a:hlink>
        <a:srgbClr val="289548"/>
      </a:hlink>
      <a:folHlink>
        <a:srgbClr val="009DE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l_presentation_l_2015.potx" id="{0A68855D-193C-4BB3-811A-ECBCE044BBB2}" vid="{2EB36EC0-96F3-496F-A23E-064BE86171D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925</Words>
  <Application>Microsoft Office PowerPoint</Application>
  <PresentationFormat>A4 (210 x 297 mm)</PresentationFormat>
  <Paragraphs>241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PowerPoint-presentation</vt:lpstr>
      <vt:lpstr>Lokalpolisområde Rinkeby</vt:lpstr>
      <vt:lpstr>Socio-ekonomi</vt:lpstr>
      <vt:lpstr>PowerPoint-presentation</vt:lpstr>
      <vt:lpstr>PowerPoint-presentation</vt:lpstr>
      <vt:lpstr>Anmälda brott (fram till 190420)</vt:lpstr>
      <vt:lpstr>Vilka brott?</vt:lpstr>
      <vt:lpstr>Vanligaste brotten</vt:lpstr>
      <vt:lpstr>När begås brotten?</vt:lpstr>
      <vt:lpstr>Brott mot person – Våldsbrott</vt:lpstr>
      <vt:lpstr>Brott mot person – Tillgrepp</vt:lpstr>
      <vt:lpstr>Tillgrepp</vt:lpstr>
      <vt:lpstr>Brott mot person – Skadegörelse</vt:lpstr>
      <vt:lpstr>Skadegörelse</vt:lpstr>
      <vt:lpstr>Narkotikabrott (upptäcktsbrott)</vt:lpstr>
      <vt:lpstr>Narkotikabrott</vt:lpstr>
      <vt:lpstr>Bedrägeri, häleri, utpressning</vt:lpstr>
      <vt:lpstr>Sammanfattning Lpo Rinkeby</vt:lpstr>
      <vt:lpstr>Tack!</vt:lpstr>
    </vt:vector>
  </TitlesOfParts>
  <Company>Polisen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Polisen - presentationsmall, liggande</dc:title>
  <dc:creator>Andreas Borgbrant</dc:creator>
  <cp:lastModifiedBy>Andreas Borgbrant</cp:lastModifiedBy>
  <cp:revision>203</cp:revision>
  <cp:lastPrinted>2014-10-01T07:36:37Z</cp:lastPrinted>
  <dcterms:created xsi:type="dcterms:W3CDTF">2000-05-10T13:40:47Z</dcterms:created>
  <dcterms:modified xsi:type="dcterms:W3CDTF">2019-05-06T04:52:51Z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P_presentationsmall">
    <vt:lpwstr>officiell2</vt:lpwstr>
  </property>
  <property fmtid="{D5CDD505-2E9C-101B-9397-08002B2CF9AE}" pid="3" name="RP_organisation">
    <vt:lpwstr>Polisregion Stockholm</vt:lpwstr>
  </property>
  <property fmtid="{D5CDD505-2E9C-101B-9397-08002B2CF9AE}" pid="4" name="RP_ver">
    <vt:lpwstr>3</vt:lpwstr>
  </property>
  <property fmtid="{D5CDD505-2E9C-101B-9397-08002B2CF9AE}" pid="5" name="RP_orientering">
    <vt:lpwstr>liggande</vt:lpwstr>
  </property>
  <property fmtid="{D5CDD505-2E9C-101B-9397-08002B2CF9AE}" pid="6" name="RP_polisenlogo">
    <vt:lpwstr>ja</vt:lpwstr>
  </property>
  <property fmtid="{D5CDD505-2E9C-101B-9397-08002B2CF9AE}" pid="7" name="Pol_2015">
    <vt:lpwstr>ja</vt:lpwstr>
  </property>
  <property fmtid="{D5CDD505-2E9C-101B-9397-08002B2CF9AE}" pid="8" name="RP_Arbetsbok">
    <vt:lpwstr>RP_Presentation</vt:lpwstr>
  </property>
  <property fmtid="{D5CDD505-2E9C-101B-9397-08002B2CF9AE}" pid="9" name="EK_Datum_Visible">
    <vt:lpwstr>ja</vt:lpwstr>
  </property>
  <property fmtid="{D5CDD505-2E9C-101B-9397-08002B2CF9AE}" pid="10" name="EK_Namn_Visible">
    <vt:lpwstr>nej</vt:lpwstr>
  </property>
  <property fmtid="{D5CDD505-2E9C-101B-9397-08002B2CF9AE}" pid="11" name="EK_Division_Visible">
    <vt:lpwstr>nej</vt:lpwstr>
  </property>
  <property fmtid="{D5CDD505-2E9C-101B-9397-08002B2CF9AE}" pid="12" name="EK_Myndighet_Visible">
    <vt:lpwstr>nej</vt:lpwstr>
  </property>
  <property fmtid="{D5CDD505-2E9C-101B-9397-08002B2CF9AE}" pid="13" name="EK_Namn_H_Visible">
    <vt:lpwstr>ja</vt:lpwstr>
  </property>
  <property fmtid="{D5CDD505-2E9C-101B-9397-08002B2CF9AE}" pid="14" name="EK_Division_H_Visible">
    <vt:lpwstr>nej</vt:lpwstr>
  </property>
  <property fmtid="{D5CDD505-2E9C-101B-9397-08002B2CF9AE}" pid="15" name="EK_Arbenhet_under_logo">
    <vt:lpwstr>nej</vt:lpwstr>
  </property>
  <property fmtid="{D5CDD505-2E9C-101B-9397-08002B2CF9AE}" pid="16" name="EK_Org_under_logo">
    <vt:lpwstr>nej</vt:lpwstr>
  </property>
  <property fmtid="{D5CDD505-2E9C-101B-9397-08002B2CF9AE}" pid="17" name="RP_Stödrubrik">
    <vt:lpwstr/>
  </property>
  <property fmtid="{D5CDD505-2E9C-101B-9397-08002B2CF9AE}" pid="18" name="RP_InkluderaRubrikSida">
    <vt:lpwstr>nej</vt:lpwstr>
  </property>
  <property fmtid="{D5CDD505-2E9C-101B-9397-08002B2CF9AE}" pid="19" name="RP_Språk">
    <vt:lpwstr>3</vt:lpwstr>
  </property>
  <property fmtid="{D5CDD505-2E9C-101B-9397-08002B2CF9AE}" pid="20" name="RP_Datum">
    <vt:lpwstr>2019-05-03</vt:lpwstr>
  </property>
  <property fmtid="{D5CDD505-2E9C-101B-9397-08002B2CF9AE}" pid="21" name="RP_Arbetsenhet">
    <vt:lpwstr>Västerort</vt:lpwstr>
  </property>
  <property fmtid="{D5CDD505-2E9C-101B-9397-08002B2CF9AE}" pid="22" name="RP_Underenhet">
    <vt:lpwstr>3NNB</vt:lpwstr>
  </property>
  <property fmtid="{D5CDD505-2E9C-101B-9397-08002B2CF9AE}" pid="23" name="RP_Namn">
    <vt:lpwstr>Lunda säkerhetsgrupp</vt:lpwstr>
  </property>
  <property fmtid="{D5CDD505-2E9C-101B-9397-08002B2CF9AE}" pid="24" name="RP_Myndighet">
    <vt:lpwstr>Polisregion Stockholm</vt:lpwstr>
  </property>
  <property fmtid="{D5CDD505-2E9C-101B-9397-08002B2CF9AE}" pid="25" name="RP_Bokstav">
    <vt:lpwstr>PRST</vt:lpwstr>
  </property>
</Properties>
</file>